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7" r:id="rId4"/>
    <p:sldId id="268" r:id="rId5"/>
    <p:sldId id="270" r:id="rId6"/>
    <p:sldId id="273" r:id="rId7"/>
    <p:sldId id="269" r:id="rId8"/>
    <p:sldId id="272" r:id="rId9"/>
    <p:sldId id="274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6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462E57-8E5C-45AE-B902-53B2F5B9CE64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E3F03A-48EE-48F6-8228-DF578F0D1AD2}">
      <dgm:prSet custT="1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rtl="0"/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Проблемное поле</a:t>
          </a:r>
          <a:r>
            <a:rPr lang="ru-RU" sz="18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7EC7A2-0558-4CFC-864A-719C195B45B8}" type="parTrans" cxnId="{06B3EB8D-83B5-4B05-A73A-DD70D515ACBF}">
      <dgm:prSet/>
      <dgm:spPr/>
      <dgm:t>
        <a:bodyPr/>
        <a:lstStyle/>
        <a:p>
          <a:endParaRPr lang="ru-RU"/>
        </a:p>
      </dgm:t>
    </dgm:pt>
    <dgm:pt modelId="{E83A04D1-FC96-459D-92E8-57735F07F89F}" type="sibTrans" cxnId="{06B3EB8D-83B5-4B05-A73A-DD70D515ACBF}">
      <dgm:prSet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/>
        </a:p>
      </dgm:t>
    </dgm:pt>
    <dgm:pt modelId="{1196B8AD-783D-4052-A219-DCA966C4FA82}">
      <dgm:prSet custT="1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rtl="0"/>
          <a:r>
            <a:rPr lang="ru-RU" sz="18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Размытость границ между нормой и патологией, варьирующихся в зависимости от вида, породы, возраста и физиологического состояния, требует глубокой самостоятельной проработки видовых и породных особенностей.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A07320-4A7D-46C3-AE36-B2ABF365EC00}" type="parTrans" cxnId="{8DF5665F-7D77-4DCF-BD76-CF333D40B62C}">
      <dgm:prSet/>
      <dgm:spPr/>
      <dgm:t>
        <a:bodyPr/>
        <a:lstStyle/>
        <a:p>
          <a:endParaRPr lang="ru-RU"/>
        </a:p>
      </dgm:t>
    </dgm:pt>
    <dgm:pt modelId="{36685C28-5D51-4A81-9047-9BF2767C4D90}" type="sibTrans" cxnId="{8DF5665F-7D77-4DCF-BD76-CF333D40B62C}">
      <dgm:prSet/>
      <dgm:spPr/>
      <dgm:t>
        <a:bodyPr/>
        <a:lstStyle/>
        <a:p>
          <a:endParaRPr lang="ru-RU"/>
        </a:p>
      </dgm:t>
    </dgm:pt>
    <dgm:pt modelId="{B467F525-77AA-47BB-94A8-B5CAEA3B11C6}">
      <dgm:prSet custT="1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rtl="0"/>
          <a:r>
            <a:rPr lang="ru-RU" sz="18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Противоречия, требующие решений</a:t>
          </a:r>
          <a:r>
            <a:rPr lang="ru-RU" sz="18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B0670B-ED75-4C1F-A8A8-AE3BC99935D8}" type="parTrans" cxnId="{8E5EFDE7-A3B9-4685-B940-F92D7A658817}">
      <dgm:prSet/>
      <dgm:spPr/>
      <dgm:t>
        <a:bodyPr/>
        <a:lstStyle/>
        <a:p>
          <a:endParaRPr lang="ru-RU"/>
        </a:p>
      </dgm:t>
    </dgm:pt>
    <dgm:pt modelId="{6BE3E4AE-C9E6-4777-9A85-A04441AF99C4}" type="sibTrans" cxnId="{8E5EFDE7-A3B9-4685-B940-F92D7A658817}">
      <dgm:prSet/>
      <dgm:spPr/>
      <dgm:t>
        <a:bodyPr/>
        <a:lstStyle/>
        <a:p>
          <a:endParaRPr lang="ru-RU"/>
        </a:p>
      </dgm:t>
    </dgm:pt>
    <dgm:pt modelId="{A2FA62FF-5D3F-4C7D-A85E-91F0379C2167}">
      <dgm:prSet custT="1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rtl="0"/>
          <a:r>
            <a:rPr lang="ru-RU" sz="18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Патология у некоторых пород является нормой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3A03CA-6068-45DB-95E7-DE493C671FC8}" type="parTrans" cxnId="{E1584C21-18FC-4C79-A2F5-5B995721FE18}">
      <dgm:prSet/>
      <dgm:spPr/>
      <dgm:t>
        <a:bodyPr/>
        <a:lstStyle/>
        <a:p>
          <a:endParaRPr lang="ru-RU"/>
        </a:p>
      </dgm:t>
    </dgm:pt>
    <dgm:pt modelId="{F5946B74-14C4-4CE4-913F-CB80A58F6277}" type="sibTrans" cxnId="{E1584C21-18FC-4C79-A2F5-5B995721FE18}">
      <dgm:prSet/>
      <dgm:spPr/>
      <dgm:t>
        <a:bodyPr/>
        <a:lstStyle/>
        <a:p>
          <a:endParaRPr lang="ru-RU"/>
        </a:p>
      </dgm:t>
    </dgm:pt>
    <dgm:pt modelId="{5BF92C19-74D8-4C87-8E91-325662E2AC76}" type="pres">
      <dgm:prSet presAssocID="{16462E57-8E5C-45AE-B902-53B2F5B9CE6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D7235F-219A-4B11-9A99-296B365BFEE7}" type="pres">
      <dgm:prSet presAssocID="{16462E57-8E5C-45AE-B902-53B2F5B9CE64}" presName="dummyMaxCanvas" presStyleCnt="0">
        <dgm:presLayoutVars/>
      </dgm:prSet>
      <dgm:spPr/>
    </dgm:pt>
    <dgm:pt modelId="{C3BBE37B-6961-4D58-B17A-ED2536877F6D}" type="pres">
      <dgm:prSet presAssocID="{16462E57-8E5C-45AE-B902-53B2F5B9CE64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92E0BB-917A-4424-92A5-41859DDC9804}" type="pres">
      <dgm:prSet presAssocID="{16462E57-8E5C-45AE-B902-53B2F5B9CE64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B36CEB-444E-45D1-A413-D70EE7C2E7E4}" type="pres">
      <dgm:prSet presAssocID="{16462E57-8E5C-45AE-B902-53B2F5B9CE64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615029-2E5C-49B1-A8E8-59AAA4372747}" type="pres">
      <dgm:prSet presAssocID="{16462E57-8E5C-45AE-B902-53B2F5B9CE64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27C0A2-223F-4FF7-A677-0A851D74FC31}" type="pres">
      <dgm:prSet presAssocID="{16462E57-8E5C-45AE-B902-53B2F5B9CE64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F5665F-7D77-4DCF-BD76-CF333D40B62C}" srcId="{0FE3F03A-48EE-48F6-8228-DF578F0D1AD2}" destId="{1196B8AD-783D-4052-A219-DCA966C4FA82}" srcOrd="0" destOrd="0" parTransId="{76A07320-4A7D-46C3-AE36-B2ABF365EC00}" sibTransId="{36685C28-5D51-4A81-9047-9BF2767C4D90}"/>
    <dgm:cxn modelId="{96E53607-ACF3-44D9-A7A1-B8A013C349F2}" type="presOf" srcId="{0FE3F03A-48EE-48F6-8228-DF578F0D1AD2}" destId="{72615029-2E5C-49B1-A8E8-59AAA4372747}" srcOrd="1" destOrd="0" presId="urn:microsoft.com/office/officeart/2005/8/layout/vProcess5"/>
    <dgm:cxn modelId="{AF66BD7F-7111-4C52-A5D8-B1BA111771B6}" type="presOf" srcId="{B467F525-77AA-47BB-94A8-B5CAEA3B11C6}" destId="{2627C0A2-223F-4FF7-A677-0A851D74FC31}" srcOrd="1" destOrd="0" presId="urn:microsoft.com/office/officeart/2005/8/layout/vProcess5"/>
    <dgm:cxn modelId="{554B687A-ECCD-4B58-AE3A-851A616E6736}" type="presOf" srcId="{A2FA62FF-5D3F-4C7D-A85E-91F0379C2167}" destId="{2627C0A2-223F-4FF7-A677-0A851D74FC31}" srcOrd="1" destOrd="1" presId="urn:microsoft.com/office/officeart/2005/8/layout/vProcess5"/>
    <dgm:cxn modelId="{56482FD2-9126-467F-92FB-C275175AE5EE}" type="presOf" srcId="{A2FA62FF-5D3F-4C7D-A85E-91F0379C2167}" destId="{7292E0BB-917A-4424-92A5-41859DDC9804}" srcOrd="0" destOrd="1" presId="urn:microsoft.com/office/officeart/2005/8/layout/vProcess5"/>
    <dgm:cxn modelId="{6305F8AC-EBD7-4FAD-B649-185373644A3E}" type="presOf" srcId="{1196B8AD-783D-4052-A219-DCA966C4FA82}" destId="{C3BBE37B-6961-4D58-B17A-ED2536877F6D}" srcOrd="0" destOrd="1" presId="urn:microsoft.com/office/officeart/2005/8/layout/vProcess5"/>
    <dgm:cxn modelId="{2089E3E4-A87E-4592-BBFE-A062EB6AB6E0}" type="presOf" srcId="{16462E57-8E5C-45AE-B902-53B2F5B9CE64}" destId="{5BF92C19-74D8-4C87-8E91-325662E2AC76}" srcOrd="0" destOrd="0" presId="urn:microsoft.com/office/officeart/2005/8/layout/vProcess5"/>
    <dgm:cxn modelId="{E1584C21-18FC-4C79-A2F5-5B995721FE18}" srcId="{B467F525-77AA-47BB-94A8-B5CAEA3B11C6}" destId="{A2FA62FF-5D3F-4C7D-A85E-91F0379C2167}" srcOrd="0" destOrd="0" parTransId="{963A03CA-6068-45DB-95E7-DE493C671FC8}" sibTransId="{F5946B74-14C4-4CE4-913F-CB80A58F6277}"/>
    <dgm:cxn modelId="{246B413B-5ED5-47E0-874F-47F725B446AF}" type="presOf" srcId="{B467F525-77AA-47BB-94A8-B5CAEA3B11C6}" destId="{7292E0BB-917A-4424-92A5-41859DDC9804}" srcOrd="0" destOrd="0" presId="urn:microsoft.com/office/officeart/2005/8/layout/vProcess5"/>
    <dgm:cxn modelId="{CEE96BEA-DD29-492D-B451-8AE463A1DD6A}" type="presOf" srcId="{0FE3F03A-48EE-48F6-8228-DF578F0D1AD2}" destId="{C3BBE37B-6961-4D58-B17A-ED2536877F6D}" srcOrd="0" destOrd="0" presId="urn:microsoft.com/office/officeart/2005/8/layout/vProcess5"/>
    <dgm:cxn modelId="{466D47AC-3E54-43B9-AB63-68529E9F825B}" type="presOf" srcId="{E83A04D1-FC96-459D-92E8-57735F07F89F}" destId="{96B36CEB-444E-45D1-A413-D70EE7C2E7E4}" srcOrd="0" destOrd="0" presId="urn:microsoft.com/office/officeart/2005/8/layout/vProcess5"/>
    <dgm:cxn modelId="{A20F4579-CC1C-4DBF-9D65-BCDD5896ADAD}" type="presOf" srcId="{1196B8AD-783D-4052-A219-DCA966C4FA82}" destId="{72615029-2E5C-49B1-A8E8-59AAA4372747}" srcOrd="1" destOrd="1" presId="urn:microsoft.com/office/officeart/2005/8/layout/vProcess5"/>
    <dgm:cxn modelId="{06B3EB8D-83B5-4B05-A73A-DD70D515ACBF}" srcId="{16462E57-8E5C-45AE-B902-53B2F5B9CE64}" destId="{0FE3F03A-48EE-48F6-8228-DF578F0D1AD2}" srcOrd="0" destOrd="0" parTransId="{A47EC7A2-0558-4CFC-864A-719C195B45B8}" sibTransId="{E83A04D1-FC96-459D-92E8-57735F07F89F}"/>
    <dgm:cxn modelId="{8E5EFDE7-A3B9-4685-B940-F92D7A658817}" srcId="{16462E57-8E5C-45AE-B902-53B2F5B9CE64}" destId="{B467F525-77AA-47BB-94A8-B5CAEA3B11C6}" srcOrd="1" destOrd="0" parTransId="{F4B0670B-ED75-4C1F-A8A8-AE3BC99935D8}" sibTransId="{6BE3E4AE-C9E6-4777-9A85-A04441AF99C4}"/>
    <dgm:cxn modelId="{0DA2281B-ADAC-464C-A84F-C66B185DA75C}" type="presParOf" srcId="{5BF92C19-74D8-4C87-8E91-325662E2AC76}" destId="{93D7235F-219A-4B11-9A99-296B365BFEE7}" srcOrd="0" destOrd="0" presId="urn:microsoft.com/office/officeart/2005/8/layout/vProcess5"/>
    <dgm:cxn modelId="{4ED8FA18-6C79-49F6-9481-405A53CB1565}" type="presParOf" srcId="{5BF92C19-74D8-4C87-8E91-325662E2AC76}" destId="{C3BBE37B-6961-4D58-B17A-ED2536877F6D}" srcOrd="1" destOrd="0" presId="urn:microsoft.com/office/officeart/2005/8/layout/vProcess5"/>
    <dgm:cxn modelId="{6320AD16-7DDD-45D0-A95A-03B38E08E545}" type="presParOf" srcId="{5BF92C19-74D8-4C87-8E91-325662E2AC76}" destId="{7292E0BB-917A-4424-92A5-41859DDC9804}" srcOrd="2" destOrd="0" presId="urn:microsoft.com/office/officeart/2005/8/layout/vProcess5"/>
    <dgm:cxn modelId="{5A2F19E9-AB28-4A01-893E-EE8684530CB7}" type="presParOf" srcId="{5BF92C19-74D8-4C87-8E91-325662E2AC76}" destId="{96B36CEB-444E-45D1-A413-D70EE7C2E7E4}" srcOrd="3" destOrd="0" presId="urn:microsoft.com/office/officeart/2005/8/layout/vProcess5"/>
    <dgm:cxn modelId="{0653EA4E-0ED7-4F3F-8D59-CADCD1114D0C}" type="presParOf" srcId="{5BF92C19-74D8-4C87-8E91-325662E2AC76}" destId="{72615029-2E5C-49B1-A8E8-59AAA4372747}" srcOrd="4" destOrd="0" presId="urn:microsoft.com/office/officeart/2005/8/layout/vProcess5"/>
    <dgm:cxn modelId="{29CADC2A-B0FB-403B-B901-6B38A6696365}" type="presParOf" srcId="{5BF92C19-74D8-4C87-8E91-325662E2AC76}" destId="{2627C0A2-223F-4FF7-A677-0A851D74FC31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148818-4252-4EB7-ACF7-D609176F2734}" type="doc">
      <dgm:prSet loTypeId="urn:microsoft.com/office/officeart/2005/8/layout/target3" loCatId="list" qsTypeId="urn:microsoft.com/office/officeart/2005/8/quickstyle/simple1" qsCatId="simple" csTypeId="urn:microsoft.com/office/officeart/2005/8/colors/accent2_4" csCatId="accent2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endParaRPr lang="ru-RU"/>
        </a:p>
      </dgm:t>
    </dgm:pt>
    <dgm:pt modelId="{712BE205-0EF8-4AE1-A353-A5126E28B6A2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Как использование структурированных ИИ-ассистент для визуализации и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контекстуализации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видоспецифичных анатомо-патологических данных (с учетом породных, возрастных и физиологических вариаций нормы) влияет на снижение когнитивной нагрузки и формирование клинического мышления у студентов с ограниченным базовым багажом знаний при дифференциации нормы и патологии у кошек и собак?</a:t>
          </a:r>
        </a:p>
      </dgm:t>
    </dgm:pt>
    <dgm:pt modelId="{7912EAD8-7907-4031-8AD4-8E334ACADD17}" type="parTrans" cxnId="{1E6A33C8-0C65-4A23-8E63-166064153E66}">
      <dgm:prSet/>
      <dgm:spPr/>
      <dgm:t>
        <a:bodyPr/>
        <a:lstStyle/>
        <a:p>
          <a:endParaRPr lang="ru-RU"/>
        </a:p>
      </dgm:t>
    </dgm:pt>
    <dgm:pt modelId="{53F580F7-1719-4D8D-B8AD-67AF93F5C6F0}" type="sibTrans" cxnId="{1E6A33C8-0C65-4A23-8E63-166064153E66}">
      <dgm:prSet/>
      <dgm:spPr/>
      <dgm:t>
        <a:bodyPr/>
        <a:lstStyle/>
        <a:p>
          <a:endParaRPr lang="ru-RU"/>
        </a:p>
      </dgm:t>
    </dgm:pt>
    <dgm:pt modelId="{668FEB22-4190-4417-B8C6-435CF2310774}" type="pres">
      <dgm:prSet presAssocID="{BF148818-4252-4EB7-ACF7-D609176F273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93F531-C7F7-428B-B58F-367CC3E269F8}" type="pres">
      <dgm:prSet presAssocID="{712BE205-0EF8-4AE1-A353-A5126E28B6A2}" presName="circle1" presStyleLbl="node1" presStyleIdx="0" presStyleCnt="1"/>
      <dgm:spPr>
        <a:ln>
          <a:solidFill>
            <a:schemeClr val="bg2">
              <a:lumMod val="65000"/>
            </a:schemeClr>
          </a:solidFill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95D67DA0-9C7B-4A58-966D-93032CF70BED}" type="pres">
      <dgm:prSet presAssocID="{712BE205-0EF8-4AE1-A353-A5126E28B6A2}" presName="space" presStyleCnt="0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</dgm:pt>
    <dgm:pt modelId="{39184B28-0538-47AD-80E1-FACEF66F7FCA}" type="pres">
      <dgm:prSet presAssocID="{712BE205-0EF8-4AE1-A353-A5126E28B6A2}" presName="rect1" presStyleLbl="alignAcc1" presStyleIdx="0" presStyleCnt="1"/>
      <dgm:spPr/>
      <dgm:t>
        <a:bodyPr/>
        <a:lstStyle/>
        <a:p>
          <a:endParaRPr lang="ru-RU"/>
        </a:p>
      </dgm:t>
    </dgm:pt>
    <dgm:pt modelId="{3E9D7295-3FAD-42B9-99EC-D630754DAB2B}" type="pres">
      <dgm:prSet presAssocID="{712BE205-0EF8-4AE1-A353-A5126E28B6A2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6A33C8-0C65-4A23-8E63-166064153E66}" srcId="{BF148818-4252-4EB7-ACF7-D609176F2734}" destId="{712BE205-0EF8-4AE1-A353-A5126E28B6A2}" srcOrd="0" destOrd="0" parTransId="{7912EAD8-7907-4031-8AD4-8E334ACADD17}" sibTransId="{53F580F7-1719-4D8D-B8AD-67AF93F5C6F0}"/>
    <dgm:cxn modelId="{9485F525-03A2-46BE-9E7E-46C6EB9E5D14}" type="presOf" srcId="{BF148818-4252-4EB7-ACF7-D609176F2734}" destId="{668FEB22-4190-4417-B8C6-435CF2310774}" srcOrd="0" destOrd="0" presId="urn:microsoft.com/office/officeart/2005/8/layout/target3"/>
    <dgm:cxn modelId="{E8CB7B8C-EBCD-4653-916B-DC1CD622E047}" type="presOf" srcId="{712BE205-0EF8-4AE1-A353-A5126E28B6A2}" destId="{3E9D7295-3FAD-42B9-99EC-D630754DAB2B}" srcOrd="1" destOrd="0" presId="urn:microsoft.com/office/officeart/2005/8/layout/target3"/>
    <dgm:cxn modelId="{BCA7FC79-DCF6-4899-9779-77B4E6542AEB}" type="presOf" srcId="{712BE205-0EF8-4AE1-A353-A5126E28B6A2}" destId="{39184B28-0538-47AD-80E1-FACEF66F7FCA}" srcOrd="0" destOrd="0" presId="urn:microsoft.com/office/officeart/2005/8/layout/target3"/>
    <dgm:cxn modelId="{1099584B-A3F7-44AC-929D-ED349A1755B0}" type="presParOf" srcId="{668FEB22-4190-4417-B8C6-435CF2310774}" destId="{E693F531-C7F7-428B-B58F-367CC3E269F8}" srcOrd="0" destOrd="0" presId="urn:microsoft.com/office/officeart/2005/8/layout/target3"/>
    <dgm:cxn modelId="{2C136FFF-9F99-4222-8C35-67BDFD07C72C}" type="presParOf" srcId="{668FEB22-4190-4417-B8C6-435CF2310774}" destId="{95D67DA0-9C7B-4A58-966D-93032CF70BED}" srcOrd="1" destOrd="0" presId="urn:microsoft.com/office/officeart/2005/8/layout/target3"/>
    <dgm:cxn modelId="{EB6E66FA-69E3-462A-AB6D-4E27FA8881CB}" type="presParOf" srcId="{668FEB22-4190-4417-B8C6-435CF2310774}" destId="{39184B28-0538-47AD-80E1-FACEF66F7FCA}" srcOrd="2" destOrd="0" presId="urn:microsoft.com/office/officeart/2005/8/layout/target3"/>
    <dgm:cxn modelId="{7FDE87F0-DA26-468B-8456-757F0578F1D3}" type="presParOf" srcId="{668FEB22-4190-4417-B8C6-435CF2310774}" destId="{3E9D7295-3FAD-42B9-99EC-D630754DAB2B}" srcOrd="3" destOrd="0" presId="urn:microsoft.com/office/officeart/2005/8/layout/target3"/>
  </dgm:cxnLst>
  <dgm:bg/>
  <dgm:whole>
    <a:ln>
      <a:solidFill>
        <a:schemeClr val="tx1">
          <a:lumMod val="90000"/>
          <a:lumOff val="1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AE222F-82BE-4915-8CC4-F81AF8132D24}" type="doc">
      <dgm:prSet loTypeId="urn:microsoft.com/office/officeart/2005/8/layout/vProcess5" loCatId="process" qsTypeId="urn:microsoft.com/office/officeart/2005/8/quickstyle/simple2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343707F6-12C3-47AD-8A65-4E16A19AD553}">
      <dgm:prSet custT="1"/>
      <dgm:spPr>
        <a:xfrm>
          <a:off x="3741980" y="1644911"/>
          <a:ext cx="2584860" cy="2584860"/>
        </a:xfrm>
        <a:solidFill>
          <a:schemeClr val="bg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algn="just">
            <a:buNone/>
          </a:pPr>
          <a:r>
            <a: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Гипотеза.</a:t>
          </a:r>
          <a:r>
            <a:rPr lang="ru-RU" sz="1400" b="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Применение ИИ (ИИ-ассистент) повышает качество усвоения анатомии и патологии собак и кошек у студентов по сравнению с традиционными методами. ИИ обеспечивает быструю обратную связь, адаптацию под индивидуальный темп и компенсирует дефицит наглядных материалов по редким породам и патологиям. Ожидается, что студенты, использующие ИИ-ассистенты, научатся анализировать и структурировать полученную информацию, что подтвердит эффективность ИИ как мощного дополнения к классическому образованию.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F814D173-194C-4BC6-95ED-C9DF9D090513}" type="parTrans" cxnId="{393229D9-079A-400C-8A83-FFD674D223D5}">
      <dgm:prSet/>
      <dgm:spPr/>
      <dgm:t>
        <a:bodyPr/>
        <a:lstStyle/>
        <a:p>
          <a:endParaRPr lang="ru-RU"/>
        </a:p>
      </dgm:t>
    </dgm:pt>
    <dgm:pt modelId="{5B364301-8B15-431F-A71F-C5B1A8120AE0}" type="sibTrans" cxnId="{393229D9-079A-400C-8A83-FFD674D223D5}">
      <dgm:prSet/>
      <dgm:spPr>
        <a:xfrm>
          <a:off x="3875981" y="1196835"/>
          <a:ext cx="3179378" cy="3179378"/>
        </a:xfrm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09CB458C-C0B8-47FC-9A1A-BF0741F0BC90}">
      <dgm:prSet custT="1"/>
      <dgm:spPr>
        <a:xfrm>
          <a:off x="2238061" y="1033944"/>
          <a:ext cx="1879898" cy="1879898"/>
        </a:xfrm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algn="just">
            <a:buNone/>
          </a:pPr>
          <a:r>
            <a: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Проверка гипотезы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предполагает сравнение 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экспериментальных </a:t>
          </a:r>
          <a:r>
            <a:rPr lang="ru-RU" sz="1400" b="0" i="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контрольной </a:t>
          </a:r>
          <a:r>
            <a:rPr lang="ru-RU" sz="1400" b="0" i="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групп.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316F6388-7495-4FDD-8E76-6C1C5D4A0D70}" type="parTrans" cxnId="{1EEC6C86-6C67-4548-AAC4-65F90E8D59E1}">
      <dgm:prSet/>
      <dgm:spPr/>
      <dgm:t>
        <a:bodyPr/>
        <a:lstStyle/>
        <a:p>
          <a:endParaRPr lang="ru-RU"/>
        </a:p>
      </dgm:t>
    </dgm:pt>
    <dgm:pt modelId="{48CE4AFA-BA70-4D59-84BE-BBECD91A4FF1}" type="sibTrans" cxnId="{1EEC6C86-6C67-4548-AAC4-65F90E8D59E1}">
      <dgm:prSet/>
      <dgm:spPr>
        <a:xfrm>
          <a:off x="1905135" y="615824"/>
          <a:ext cx="2403920" cy="240392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</dgm:spPr>
      <dgm:t>
        <a:bodyPr/>
        <a:lstStyle/>
        <a:p>
          <a:endParaRPr lang="ru-RU"/>
        </a:p>
      </dgm:t>
    </dgm:pt>
    <dgm:pt modelId="{508203C4-6512-4E30-853A-3C4C1B884616}" type="pres">
      <dgm:prSet presAssocID="{DCAE222F-82BE-4915-8CC4-F81AF8132D2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41FFF1-41C5-4B8C-91B3-9F3076C0F7E9}" type="pres">
      <dgm:prSet presAssocID="{DCAE222F-82BE-4915-8CC4-F81AF8132D24}" presName="dummyMaxCanvas" presStyleCnt="0">
        <dgm:presLayoutVars/>
      </dgm:prSet>
      <dgm:spPr/>
    </dgm:pt>
    <dgm:pt modelId="{19BBB24B-20AD-453D-90E0-6429F19782A0}" type="pres">
      <dgm:prSet presAssocID="{DCAE222F-82BE-4915-8CC4-F81AF8132D24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AD3F10-4238-430A-A09E-ABE14D2A7425}" type="pres">
      <dgm:prSet presAssocID="{DCAE222F-82BE-4915-8CC4-F81AF8132D24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CD06A-FA3C-437B-A790-79C857EFA848}" type="pres">
      <dgm:prSet presAssocID="{DCAE222F-82BE-4915-8CC4-F81AF8132D24}" presName="TwoConn_1-2" presStyleLbl="fgAccFollowNode1" presStyleIdx="0" presStyleCnt="1" custScaleX="175578" custScaleY="149634" custLinFactNeighborX="-27636" custLinFactNeighborY="8411">
        <dgm:presLayoutVars>
          <dgm:bulletEnabled val="1"/>
        </dgm:presLayoutVars>
      </dgm:prSet>
      <dgm:spPr>
        <a:prstGeom prst="circularArrow">
          <a:avLst>
            <a:gd name="adj1" fmla="val 4878"/>
            <a:gd name="adj2" fmla="val 312630"/>
            <a:gd name="adj3" fmla="val 3179325"/>
            <a:gd name="adj4" fmla="val 15172153"/>
            <a:gd name="adj5" fmla="val 5691"/>
          </a:avLst>
        </a:prstGeom>
      </dgm:spPr>
      <dgm:t>
        <a:bodyPr/>
        <a:lstStyle/>
        <a:p>
          <a:endParaRPr lang="ru-RU"/>
        </a:p>
      </dgm:t>
    </dgm:pt>
    <dgm:pt modelId="{8848D0D9-5ED9-442B-B9F6-C3A54B9E5EFE}" type="pres">
      <dgm:prSet presAssocID="{DCAE222F-82BE-4915-8CC4-F81AF8132D24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09E23C-BF63-4F0C-8BFC-DC856890FEC1}" type="pres">
      <dgm:prSet presAssocID="{DCAE222F-82BE-4915-8CC4-F81AF8132D24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EC6C86-6C67-4548-AAC4-65F90E8D59E1}" srcId="{DCAE222F-82BE-4915-8CC4-F81AF8132D24}" destId="{09CB458C-C0B8-47FC-9A1A-BF0741F0BC90}" srcOrd="1" destOrd="0" parTransId="{316F6388-7495-4FDD-8E76-6C1C5D4A0D70}" sibTransId="{48CE4AFA-BA70-4D59-84BE-BBECD91A4FF1}"/>
    <dgm:cxn modelId="{7CD6BD8A-E120-4C81-8B27-AE7532D17092}" type="presOf" srcId="{09CB458C-C0B8-47FC-9A1A-BF0741F0BC90}" destId="{9809E23C-BF63-4F0C-8BFC-DC856890FEC1}" srcOrd="1" destOrd="0" presId="urn:microsoft.com/office/officeart/2005/8/layout/vProcess5"/>
    <dgm:cxn modelId="{E5E926E8-4545-4954-A220-C55E6CDF301A}" type="presOf" srcId="{DCAE222F-82BE-4915-8CC4-F81AF8132D24}" destId="{508203C4-6512-4E30-853A-3C4C1B884616}" srcOrd="0" destOrd="0" presId="urn:microsoft.com/office/officeart/2005/8/layout/vProcess5"/>
    <dgm:cxn modelId="{CB6261A7-2F85-4E47-914A-F2E51F8C3B3D}" type="presOf" srcId="{5B364301-8B15-431F-A71F-C5B1A8120AE0}" destId="{217CD06A-FA3C-437B-A790-79C857EFA848}" srcOrd="0" destOrd="0" presId="urn:microsoft.com/office/officeart/2005/8/layout/vProcess5"/>
    <dgm:cxn modelId="{29C84E0A-254C-4A58-9347-B0B31F18EDF9}" type="presOf" srcId="{343707F6-12C3-47AD-8A65-4E16A19AD553}" destId="{8848D0D9-5ED9-442B-B9F6-C3A54B9E5EFE}" srcOrd="1" destOrd="0" presId="urn:microsoft.com/office/officeart/2005/8/layout/vProcess5"/>
    <dgm:cxn modelId="{6BD138F7-9607-4F0B-8AB6-1BD9C93AF88D}" type="presOf" srcId="{09CB458C-C0B8-47FC-9A1A-BF0741F0BC90}" destId="{CBAD3F10-4238-430A-A09E-ABE14D2A7425}" srcOrd="0" destOrd="0" presId="urn:microsoft.com/office/officeart/2005/8/layout/vProcess5"/>
    <dgm:cxn modelId="{393229D9-079A-400C-8A83-FFD674D223D5}" srcId="{DCAE222F-82BE-4915-8CC4-F81AF8132D24}" destId="{343707F6-12C3-47AD-8A65-4E16A19AD553}" srcOrd="0" destOrd="0" parTransId="{F814D173-194C-4BC6-95ED-C9DF9D090513}" sibTransId="{5B364301-8B15-431F-A71F-C5B1A8120AE0}"/>
    <dgm:cxn modelId="{6B03663F-480D-45C6-83C2-E05714F55635}" type="presOf" srcId="{343707F6-12C3-47AD-8A65-4E16A19AD553}" destId="{19BBB24B-20AD-453D-90E0-6429F19782A0}" srcOrd="0" destOrd="0" presId="urn:microsoft.com/office/officeart/2005/8/layout/vProcess5"/>
    <dgm:cxn modelId="{91D3451C-B1B6-4BBF-B66C-DE2B61DC426D}" type="presParOf" srcId="{508203C4-6512-4E30-853A-3C4C1B884616}" destId="{9641FFF1-41C5-4B8C-91B3-9F3076C0F7E9}" srcOrd="0" destOrd="0" presId="urn:microsoft.com/office/officeart/2005/8/layout/vProcess5"/>
    <dgm:cxn modelId="{325E0BDF-7C0E-46A9-8B07-5AA6B937B5A6}" type="presParOf" srcId="{508203C4-6512-4E30-853A-3C4C1B884616}" destId="{19BBB24B-20AD-453D-90E0-6429F19782A0}" srcOrd="1" destOrd="0" presId="urn:microsoft.com/office/officeart/2005/8/layout/vProcess5"/>
    <dgm:cxn modelId="{2912DC2C-E820-4DA1-99A5-840EC0074072}" type="presParOf" srcId="{508203C4-6512-4E30-853A-3C4C1B884616}" destId="{CBAD3F10-4238-430A-A09E-ABE14D2A7425}" srcOrd="2" destOrd="0" presId="urn:microsoft.com/office/officeart/2005/8/layout/vProcess5"/>
    <dgm:cxn modelId="{09582D61-4706-4625-89C8-7E2F941AFC47}" type="presParOf" srcId="{508203C4-6512-4E30-853A-3C4C1B884616}" destId="{217CD06A-FA3C-437B-A790-79C857EFA848}" srcOrd="3" destOrd="0" presId="urn:microsoft.com/office/officeart/2005/8/layout/vProcess5"/>
    <dgm:cxn modelId="{9929F09D-8F60-4649-846A-3483C159BCDB}" type="presParOf" srcId="{508203C4-6512-4E30-853A-3C4C1B884616}" destId="{8848D0D9-5ED9-442B-B9F6-C3A54B9E5EFE}" srcOrd="4" destOrd="0" presId="urn:microsoft.com/office/officeart/2005/8/layout/vProcess5"/>
    <dgm:cxn modelId="{D45A3E0C-983E-466A-8EC6-066A2E5D5B7D}" type="presParOf" srcId="{508203C4-6512-4E30-853A-3C4C1B884616}" destId="{9809E23C-BF63-4F0C-8BFC-DC856890FEC1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BE37B-6961-4D58-B17A-ED2536877F6D}">
      <dsp:nvSpPr>
        <dsp:cNvPr id="0" name=""/>
        <dsp:cNvSpPr/>
      </dsp:nvSpPr>
      <dsp:spPr>
        <a:xfrm>
          <a:off x="0" y="0"/>
          <a:ext cx="7220446" cy="1559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Проблемное поле</a:t>
          </a:r>
          <a:r>
            <a:rPr lang="ru-RU" sz="1800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Размытость границ между нормой и патологией, варьирующихся в зависимости от вида, породы, возраста и физиологического состояния, требует глубокой самостоятельной проработки видовых и породных особенностей.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75" y="45675"/>
        <a:ext cx="5608632" cy="1468099"/>
      </dsp:txXfrm>
    </dsp:sp>
    <dsp:sp modelId="{7292E0BB-917A-4424-92A5-41859DDC9804}">
      <dsp:nvSpPr>
        <dsp:cNvPr id="0" name=""/>
        <dsp:cNvSpPr/>
      </dsp:nvSpPr>
      <dsp:spPr>
        <a:xfrm>
          <a:off x="1274196" y="1905994"/>
          <a:ext cx="7220446" cy="1559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Противоречия, требующие решений</a:t>
          </a:r>
          <a:r>
            <a:rPr lang="ru-RU" sz="1800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Патология у некоторых пород является нормой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19871" y="1951669"/>
        <a:ext cx="4841257" cy="1468099"/>
      </dsp:txXfrm>
    </dsp:sp>
    <dsp:sp modelId="{96B36CEB-444E-45D1-A413-D70EE7C2E7E4}">
      <dsp:nvSpPr>
        <dsp:cNvPr id="0" name=""/>
        <dsp:cNvSpPr/>
      </dsp:nvSpPr>
      <dsp:spPr>
        <a:xfrm>
          <a:off x="6206804" y="1225900"/>
          <a:ext cx="1013642" cy="101364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434873" y="1225900"/>
        <a:ext cx="557504" cy="7627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93F531-C7F7-428B-B58F-367CC3E269F8}">
      <dsp:nvSpPr>
        <dsp:cNvPr id="0" name=""/>
        <dsp:cNvSpPr/>
      </dsp:nvSpPr>
      <dsp:spPr>
        <a:xfrm>
          <a:off x="0" y="0"/>
          <a:ext cx="2031325" cy="203132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65000"/>
            </a:schemeClr>
          </a:solidFill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184B28-0538-47AD-80E1-FACEF66F7FCA}">
      <dsp:nvSpPr>
        <dsp:cNvPr id="0" name=""/>
        <dsp:cNvSpPr/>
      </dsp:nvSpPr>
      <dsp:spPr>
        <a:xfrm>
          <a:off x="1015662" y="0"/>
          <a:ext cx="7711478" cy="20313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Как использование структурированных ИИ-ассистент для визуализации и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контекстуализации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видоспецифичных анатомо-патологических данных (с учетом породных, возрастных и физиологических вариаций нормы) влияет на снижение когнитивной нагрузки и формирование клинического мышления у студентов с ограниченным базовым багажом знаний при дифференциации нормы и патологии у кошек и собак?</a:t>
          </a:r>
        </a:p>
      </dsp:txBody>
      <dsp:txXfrm>
        <a:off x="1015662" y="0"/>
        <a:ext cx="7711478" cy="20313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BBB24B-20AD-453D-90E0-6429F19782A0}">
      <dsp:nvSpPr>
        <dsp:cNvPr id="0" name=""/>
        <dsp:cNvSpPr/>
      </dsp:nvSpPr>
      <dsp:spPr>
        <a:xfrm>
          <a:off x="0" y="0"/>
          <a:ext cx="7120890" cy="1721767"/>
        </a:xfrm>
        <a:prstGeom prst="roundRect">
          <a:avLst>
            <a:gd name="adj" fmla="val 10000"/>
          </a:avLst>
        </a:prstGeom>
        <a:solidFill>
          <a:schemeClr val="bg1"/>
        </a:solidFill>
        <a:ln w="381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Гипотеза.</a:t>
          </a:r>
          <a:r>
            <a:rPr lang="ru-RU" sz="1400" b="0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Применение ИИ (ИИ-ассистент) повышает качество усвоения анатомии и патологии собак и кошек у студентов по сравнению с традиционными методами. ИИ обеспечивает быструю обратную связь, адаптацию под индивидуальный темп и компенсирует дефицит наглядных материалов по редким породам и патологиям. Ожидается, что студенты, использующие ИИ-ассистенты, научатся анализировать и структурировать полученную информацию, что подтвердит эффективность ИИ как мощного дополнения к классическому образованию.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50429" y="50429"/>
        <a:ext cx="5341308" cy="1620909"/>
      </dsp:txXfrm>
    </dsp:sp>
    <dsp:sp modelId="{CBAD3F10-4238-430A-A09E-ABE14D2A7425}">
      <dsp:nvSpPr>
        <dsp:cNvPr id="0" name=""/>
        <dsp:cNvSpPr/>
      </dsp:nvSpPr>
      <dsp:spPr>
        <a:xfrm>
          <a:off x="1256627" y="2104383"/>
          <a:ext cx="7120890" cy="1721767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26464"/>
            <a:alphaOff val="0"/>
          </a:schemeClr>
        </a:solidFill>
        <a:ln w="38100" cap="flat" cmpd="sng" algn="ctr">
          <a:solidFill>
            <a:schemeClr val="tx1">
              <a:lumMod val="75000"/>
              <a:lumOff val="2500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Проверка гипотезы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предполагает сравнение 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экспериментальных </a:t>
          </a:r>
          <a:r>
            <a:rPr lang="ru-RU" sz="1400" b="0" i="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контрольной </a:t>
          </a:r>
          <a:r>
            <a:rPr lang="ru-RU" sz="1400" b="0" i="0" kern="1200" dirty="0" smtClean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групп.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307056" y="2154812"/>
        <a:ext cx="4644255" cy="1620909"/>
      </dsp:txXfrm>
    </dsp:sp>
    <dsp:sp modelId="{217CD06A-FA3C-437B-A790-79C857EFA848}">
      <dsp:nvSpPr>
        <dsp:cNvPr id="0" name=""/>
        <dsp:cNvSpPr/>
      </dsp:nvSpPr>
      <dsp:spPr>
        <a:xfrm>
          <a:off x="5269537" y="1169893"/>
          <a:ext cx="1964979" cy="1674627"/>
        </a:xfrm>
        <a:prstGeom prst="circularArrow">
          <a:avLst>
            <a:gd name="adj1" fmla="val 4878"/>
            <a:gd name="adj2" fmla="val 312630"/>
            <a:gd name="adj3" fmla="val 3179325"/>
            <a:gd name="adj4" fmla="val 15172153"/>
            <a:gd name="adj5" fmla="val 5691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595810" y="1453645"/>
        <a:ext cx="1312433" cy="1107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F1EC9-C581-4E78-8ACD-A0337B79723F}" type="datetimeFigureOut">
              <a:rPr lang="ru-RU" smtClean="0"/>
              <a:t>02.07.2026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3AC65-F5A7-4BBB-81D3-4107E7C0D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6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23AC65-F5A7-4BBB-81D3-4107E7C0DBA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33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23AC65-F5A7-4BBB-81D3-4107E7C0DBA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670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tBDf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;p2"/>
          <p:cNvPicPr/>
          <p:nvPr/>
        </p:nvPicPr>
        <p:blipFill>
          <a:blip r:embed="rId2"/>
          <a:srcRect b="15594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Google Shape;10;p2"/>
          <p:cNvSpPr/>
          <p:nvPr/>
        </p:nvSpPr>
        <p:spPr>
          <a:xfrm>
            <a:off x="243360" y="259560"/>
            <a:ext cx="8656920" cy="462420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70520" y="828000"/>
            <a:ext cx="8115840" cy="1373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_2_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3;p13"/>
          <p:cNvPicPr/>
          <p:nvPr/>
        </p:nvPicPr>
        <p:blipFill>
          <a:blip r:embed="rId2"/>
          <a:srcRect b="15418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</p:pic>
      <p:sp>
        <p:nvSpPr>
          <p:cNvPr id="7" name="Google Shape;54;p13"/>
          <p:cNvSpPr/>
          <p:nvPr/>
        </p:nvSpPr>
        <p:spPr>
          <a:xfrm>
            <a:off x="243360" y="259560"/>
            <a:ext cx="8656920" cy="462420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71320" y="521280"/>
            <a:ext cx="8000640" cy="57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_2_1_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483720" y="238320"/>
            <a:ext cx="4644000" cy="1139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2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228600" y="233280"/>
            <a:ext cx="3008520" cy="4676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_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8680" y="3163320"/>
            <a:ext cx="4383360" cy="15195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4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title"/>
          </p:nvPr>
        </p:nvSpPr>
        <p:spPr>
          <a:xfrm>
            <a:off x="437760" y="460440"/>
            <a:ext cx="1332360" cy="678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4200" b="0" u="none" strike="noStrike">
                <a:solidFill>
                  <a:schemeClr val="dk1"/>
                </a:solidFill>
                <a:effectLst/>
                <a:uFillTx/>
                <a:latin typeface="Funnel Display"/>
                <a:ea typeface="Funnel Display"/>
              </a:rPr>
              <a:t>xx%</a:t>
            </a:r>
            <a:endParaRPr lang="fr-FR" sz="4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13960" y="151920"/>
            <a:ext cx="2760120" cy="4839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44600" y="238320"/>
            <a:ext cx="5499720" cy="1058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4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6" name="Google Shape;82;p19"/>
          <p:cNvSpPr/>
          <p:nvPr/>
        </p:nvSpPr>
        <p:spPr>
          <a:xfrm>
            <a:off x="5457960" y="3507480"/>
            <a:ext cx="3112200" cy="82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 algn="r" defTabSz="914400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en" sz="1200" b="1" u="none" strike="noStrike">
                <a:solidFill>
                  <a:schemeClr val="dk1"/>
                </a:solidFill>
                <a:effectLst/>
                <a:uFillTx/>
                <a:latin typeface="DM Sans"/>
                <a:ea typeface="DM Sans"/>
              </a:rPr>
              <a:t>CREDITS:</a:t>
            </a:r>
            <a:r>
              <a:rPr lang="en" sz="1200" b="0" u="none" strike="noStrike">
                <a:solidFill>
                  <a:schemeClr val="dk1"/>
                </a:solidFill>
                <a:effectLst/>
                <a:uFillTx/>
                <a:latin typeface="DM Sans"/>
                <a:ea typeface="DM Sans"/>
              </a:rPr>
              <a:t> This presentation template was created by </a:t>
            </a:r>
            <a:r>
              <a:rPr lang="en" sz="1200" b="1" u="sng" strike="noStrike">
                <a:solidFill>
                  <a:schemeClr val="hlink"/>
                </a:solidFill>
                <a:effectLst/>
                <a:uFillTx/>
                <a:latin typeface="DM Sans"/>
                <a:ea typeface="DM Sans"/>
                <a:hlinkClick r:id="rId2"/>
              </a:rPr>
              <a:t>Slidesgo</a:t>
            </a:r>
            <a:r>
              <a:rPr lang="en" sz="1200" b="0" u="none" strike="noStrike">
                <a:solidFill>
                  <a:schemeClr val="dk1"/>
                </a:solidFill>
                <a:effectLst/>
                <a:uFillTx/>
                <a:latin typeface="DM Sans"/>
                <a:ea typeface="DM Sans"/>
              </a:rPr>
              <a:t>, and includes icons, and infographics &amp; images by </a:t>
            </a:r>
            <a:r>
              <a:rPr lang="en" sz="1200" b="1" u="sng" strike="noStrike">
                <a:solidFill>
                  <a:schemeClr val="dk1"/>
                </a:solidFill>
                <a:effectLst/>
                <a:uFillTx/>
                <a:latin typeface="DM Sans"/>
                <a:ea typeface="DM Sans"/>
                <a:hlinkClick r:id="rId3"/>
              </a:rPr>
              <a:t>Freepik</a:t>
            </a:r>
            <a:r>
              <a:rPr lang="en" sz="1200" b="0" u="sng" strike="noStrike">
                <a:solidFill>
                  <a:schemeClr val="dk1"/>
                </a:solidFill>
                <a:effectLst/>
                <a:uFillTx/>
                <a:latin typeface="DM Sans"/>
                <a:ea typeface="DM Sans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20000" y="521280"/>
            <a:ext cx="770364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20000" y="1160640"/>
            <a:ext cx="7703640" cy="411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pic>
        <p:nvPicPr>
          <p:cNvPr id="19" name="Google Shape;22;p4"/>
          <p:cNvPicPr/>
          <p:nvPr/>
        </p:nvPicPr>
        <p:blipFill>
          <a:blip r:embed="rId2"/>
          <a:srcRect l="49530" r="49530"/>
          <a:stretch/>
        </p:blipFill>
        <p:spPr>
          <a:xfrm rot="5400000">
            <a:off x="4536720" y="591480"/>
            <a:ext cx="120960" cy="87368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0" name="Google Shape;23;p4"/>
          <p:cNvCxnSpPr/>
          <p:nvPr/>
        </p:nvCxnSpPr>
        <p:spPr>
          <a:xfrm>
            <a:off x="218520" y="235800"/>
            <a:ext cx="8706960" cy="360"/>
          </a:xfrm>
          <a:prstGeom prst="straightConnector1">
            <a:avLst/>
          </a:prstGeom>
          <a:ln w="9525">
            <a:solidFill>
              <a:srgbClr val="191919"/>
            </a:solidFill>
            <a:round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100;p24"/>
          <p:cNvCxnSpPr/>
          <p:nvPr/>
        </p:nvCxnSpPr>
        <p:spPr>
          <a:xfrm>
            <a:off x="556920" y="678600"/>
            <a:ext cx="8030160" cy="360"/>
          </a:xfrm>
          <a:prstGeom prst="straightConnector1">
            <a:avLst/>
          </a:prstGeom>
          <a:ln w="9525">
            <a:solidFill>
              <a:srgbClr val="191919"/>
            </a:solidFill>
            <a:round/>
          </a:ln>
        </p:spPr>
      </p:cxnSp>
      <p:sp>
        <p:nvSpPr>
          <p:cNvPr id="22" name="Прямоугольник 21"/>
          <p:cNvSpPr/>
          <p:nvPr/>
        </p:nvSpPr>
        <p:spPr>
          <a:xfrm>
            <a:off x="1028880" y="1958273"/>
            <a:ext cx="8115120" cy="48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3800" b="0" u="none" strike="noStrike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ED6BE4-84CD-1802-BB49-BBE045247452}"/>
              </a:ext>
            </a:extLst>
          </p:cNvPr>
          <p:cNvSpPr txBox="1"/>
          <p:nvPr/>
        </p:nvSpPr>
        <p:spPr>
          <a:xfrm>
            <a:off x="778797" y="1506301"/>
            <a:ext cx="80301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ИИ - ассистента в изучении элективного курса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 клетки до клиники: основы анатомии и патологии домашних хищников»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AF211D-B007-98C2-2D17-2B12BBAB3D8B}"/>
              </a:ext>
            </a:extLst>
          </p:cNvPr>
          <p:cNvSpPr txBox="1"/>
          <p:nvPr/>
        </p:nvSpPr>
        <p:spPr>
          <a:xfrm>
            <a:off x="514439" y="336393"/>
            <a:ext cx="8115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научно-педагогического эксперимента</a:t>
            </a:r>
            <a:endParaRPr lang="en-US" sz="1800" b="1" u="none" strike="noStrike" dirty="0"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12F04A-CC2E-CEE9-36A1-CE3A205A9145}"/>
              </a:ext>
            </a:extLst>
          </p:cNvPr>
          <p:cNvSpPr txBox="1"/>
          <p:nvPr/>
        </p:nvSpPr>
        <p:spPr>
          <a:xfrm>
            <a:off x="274532" y="3876537"/>
            <a:ext cx="50034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С.А.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Веремеева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к.в.н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кафедры морфологии, физиологии и общей патологии</a:t>
            </a:r>
            <a:b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Е.П. Краснолобова,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к.в.н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доцент кафедры морфологии, физиологии и общей патологии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149E93-798A-1C05-A0D8-DDEF5F96C4FA}"/>
              </a:ext>
            </a:extLst>
          </p:cNvPr>
          <p:cNvSpPr/>
          <p:nvPr/>
        </p:nvSpPr>
        <p:spPr>
          <a:xfrm>
            <a:off x="1811989" y="0"/>
            <a:ext cx="5990665" cy="57822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</a:tabLst>
            </a:pPr>
            <a:r>
              <a:rPr lang="ru-RU" sz="2000" b="1" dirty="0">
                <a:solidFill>
                  <a:srgbClr val="1919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 эксперимента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4791E2-8F9D-3121-5C83-086156E2C2B7}"/>
              </a:ext>
            </a:extLst>
          </p:cNvPr>
          <p:cNvSpPr txBox="1"/>
          <p:nvPr/>
        </p:nvSpPr>
        <p:spPr>
          <a:xfrm>
            <a:off x="354287" y="1037074"/>
            <a:ext cx="3041093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Дисциплина: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Электив «От клетки до клиники: основы анатомии и патологии домашних хищников»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71703F-5A1E-064F-AC8E-48E468F14D3D}"/>
              </a:ext>
            </a:extLst>
          </p:cNvPr>
          <p:cNvSpPr txBox="1"/>
          <p:nvPr/>
        </p:nvSpPr>
        <p:spPr>
          <a:xfrm>
            <a:off x="3262592" y="2495466"/>
            <a:ext cx="3264276" cy="2092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студенты, интересующиеся анатомией и физиологией домашних хищников (собак и кошек), основами диагностики распространенных заболеваний, а также принципами оказания первой ветеринарной помощи.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10DD25-53F8-EC0C-7097-B065CC89312D}"/>
              </a:ext>
            </a:extLst>
          </p:cNvPr>
          <p:cNvSpPr txBox="1"/>
          <p:nvPr/>
        </p:nvSpPr>
        <p:spPr>
          <a:xfrm>
            <a:off x="6331262" y="1037074"/>
            <a:ext cx="259752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образования: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2-х курсов различных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направлений подготовки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DA2C44-B4B5-8F46-A30C-18A323052FBD}"/>
              </a:ext>
            </a:extLst>
          </p:cNvPr>
          <p:cNvSpPr txBox="1"/>
          <p:nvPr/>
        </p:nvSpPr>
        <p:spPr>
          <a:xfrm>
            <a:off x="1811989" y="578223"/>
            <a:ext cx="5990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0" i="1" u="none" strike="noStrike" dirty="0">
                <a:solidFill>
                  <a:srgbClr val="191919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 и целевая аудитория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86CDB-D574-AE5D-A78F-79BB8BF5B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36D08F-569A-2B2E-AEED-CB01AECF887D}"/>
              </a:ext>
            </a:extLst>
          </p:cNvPr>
          <p:cNvSpPr/>
          <p:nvPr/>
        </p:nvSpPr>
        <p:spPr>
          <a:xfrm>
            <a:off x="1811989" y="0"/>
            <a:ext cx="5990665" cy="57822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</a:tabLst>
            </a:pPr>
            <a:r>
              <a:rPr lang="ru-RU" sz="2000" b="1" dirty="0">
                <a:solidFill>
                  <a:srgbClr val="1919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курса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D6BA4-A3ED-E9C4-F4EB-0B0CF4FAE34E}"/>
              </a:ext>
            </a:extLst>
          </p:cNvPr>
          <p:cNvSpPr txBox="1"/>
          <p:nvPr/>
        </p:nvSpPr>
        <p:spPr>
          <a:xfrm>
            <a:off x="719521" y="1607647"/>
            <a:ext cx="3264276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проблемы курса: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отличать породные особенности 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патологий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Низкий уровень знаний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FE4C62-83BF-6D4E-F5D9-560968F6EC59}"/>
              </a:ext>
            </a:extLst>
          </p:cNvPr>
          <p:cNvSpPr txBox="1"/>
          <p:nvPr/>
        </p:nvSpPr>
        <p:spPr>
          <a:xfrm>
            <a:off x="5435010" y="1607647"/>
            <a:ext cx="3041093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Текущая деятельность: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курса и анализ планируемых результатов. 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эксперимента запланировано на осенний семестр 2026 года.</a:t>
            </a:r>
          </a:p>
        </p:txBody>
      </p:sp>
    </p:spTree>
    <p:extLst>
      <p:ext uri="{BB962C8B-B14F-4D97-AF65-F5344CB8AC3E}">
        <p14:creationId xmlns:p14="http://schemas.microsoft.com/office/powerpoint/2010/main" val="583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38AF-BEB1-713A-FADB-A0A9D8510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9DD9CF-E01F-3ED6-DD7D-53867AA91682}"/>
              </a:ext>
            </a:extLst>
          </p:cNvPr>
          <p:cNvSpPr/>
          <p:nvPr/>
        </p:nvSpPr>
        <p:spPr>
          <a:xfrm>
            <a:off x="1811989" y="0"/>
            <a:ext cx="5990665" cy="57822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</a:tabLst>
            </a:pPr>
            <a:r>
              <a:rPr lang="ru-RU" sz="2000" b="1" dirty="0" smtClean="0">
                <a:solidFill>
                  <a:srgbClr val="1919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Проблемное поле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4662067"/>
              </p:ext>
            </p:extLst>
          </p:nvPr>
        </p:nvGraphicFramePr>
        <p:xfrm>
          <a:off x="390939" y="828260"/>
          <a:ext cx="8494643" cy="34654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1959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38AF-BEB1-713A-FADB-A0A9D8510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9DD9CF-E01F-3ED6-DD7D-53867AA91682}"/>
              </a:ext>
            </a:extLst>
          </p:cNvPr>
          <p:cNvSpPr/>
          <p:nvPr/>
        </p:nvSpPr>
        <p:spPr>
          <a:xfrm>
            <a:off x="1811989" y="0"/>
            <a:ext cx="5990665" cy="57822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</a:tabLst>
            </a:pPr>
            <a:r>
              <a:rPr lang="ru-RU" sz="2000" b="1" dirty="0">
                <a:solidFill>
                  <a:srgbClr val="1919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вопрос 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9D81C8E2-5F88-CCB2-C492-EB5399F35E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2930299"/>
              </p:ext>
            </p:extLst>
          </p:nvPr>
        </p:nvGraphicFramePr>
        <p:xfrm>
          <a:off x="208429" y="1525778"/>
          <a:ext cx="8727141" cy="203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E89B157-BE00-AC97-C586-09DBD2C3268F}"/>
              </a:ext>
            </a:extLst>
          </p:cNvPr>
          <p:cNvSpPr txBox="1"/>
          <p:nvPr/>
        </p:nvSpPr>
        <p:spPr>
          <a:xfrm>
            <a:off x="1986801" y="773205"/>
            <a:ext cx="5990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проблемы в исследовательский вопрос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61205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153571"/>
              </p:ext>
            </p:extLst>
          </p:nvPr>
        </p:nvGraphicFramePr>
        <p:xfrm>
          <a:off x="467653" y="918303"/>
          <a:ext cx="8293396" cy="3815461"/>
        </p:xfrm>
        <a:graphic>
          <a:graphicData uri="http://schemas.openxmlformats.org/drawingml/2006/table">
            <a:tbl>
              <a:tblPr firstRow="1" firstCol="1" bandRow="1"/>
              <a:tblGrid>
                <a:gridCol w="3764849">
                  <a:extLst>
                    <a:ext uri="{9D8B030D-6E8A-4147-A177-3AD203B41FA5}">
                      <a16:colId xmlns:a16="http://schemas.microsoft.com/office/drawing/2014/main" val="4014112074"/>
                    </a:ext>
                  </a:extLst>
                </a:gridCol>
                <a:gridCol w="2322436">
                  <a:extLst>
                    <a:ext uri="{9D8B030D-6E8A-4147-A177-3AD203B41FA5}">
                      <a16:colId xmlns:a16="http://schemas.microsoft.com/office/drawing/2014/main" val="3246781890"/>
                    </a:ext>
                  </a:extLst>
                </a:gridCol>
                <a:gridCol w="2206111">
                  <a:extLst>
                    <a:ext uri="{9D8B030D-6E8A-4147-A177-3AD203B41FA5}">
                      <a16:colId xmlns:a16="http://schemas.microsoft.com/office/drawing/2014/main" val="3460230396"/>
                    </a:ext>
                  </a:extLst>
                </a:gridCol>
              </a:tblGrid>
              <a:tr h="2698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Поиск и анализ источников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Вызывает затруднение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Риски попасть на форумы с недостоверными знаниями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Недостаток информации снижает интерес к процессу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Быстрее находят научно подтвержденные источники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 необходимо проверять достоверность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278680"/>
                  </a:ext>
                </a:extLst>
              </a:tr>
              <a:tr h="8141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Описание нормы по различным системам организма свойственной выбранной породе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964082"/>
                  </a:ext>
                </a:extLst>
              </a:tr>
              <a:tr h="539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Определение патологии как варианта нормы определенной породы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124271"/>
                  </a:ext>
                </a:extLst>
              </a:tr>
              <a:tr h="539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Необходимость экстренной ветеринарной помощи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77685"/>
                  </a:ext>
                </a:extLst>
              </a:tr>
              <a:tr h="539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Заболевания, при которых невозможно разведение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294777"/>
                  </a:ext>
                </a:extLst>
              </a:tr>
              <a:tr h="5397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Сборка чек-листа по выбранной породе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Занимает длительное время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Более быстрый процесс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880410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9DD9CF-E01F-3ED6-DD7D-53867AA91682}"/>
              </a:ext>
            </a:extLst>
          </p:cNvPr>
          <p:cNvSpPr/>
          <p:nvPr/>
        </p:nvSpPr>
        <p:spPr>
          <a:xfrm>
            <a:off x="1811989" y="0"/>
            <a:ext cx="5990665" cy="57822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</a:tabLst>
            </a:pPr>
            <a:r>
              <a:rPr lang="ru-RU" sz="2000" b="1" dirty="0" err="1" smtClean="0">
                <a:solidFill>
                  <a:srgbClr val="1919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Операционализация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322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81860-9D8E-AB78-15B1-2E0F276C8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4FA7FB-3F4E-AEB8-41A6-8762B84204E4}"/>
              </a:ext>
            </a:extLst>
          </p:cNvPr>
          <p:cNvSpPr/>
          <p:nvPr/>
        </p:nvSpPr>
        <p:spPr>
          <a:xfrm>
            <a:off x="1811989" y="0"/>
            <a:ext cx="5990665" cy="57822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</a:tabLst>
            </a:pPr>
            <a:r>
              <a:rPr lang="ru-RU" sz="2000" b="1" dirty="0">
                <a:solidFill>
                  <a:srgbClr val="19191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endParaRPr 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30DDA9-8156-A253-CADB-298BF8024829}"/>
              </a:ext>
            </a:extLst>
          </p:cNvPr>
          <p:cNvSpPr txBox="1"/>
          <p:nvPr/>
        </p:nvSpPr>
        <p:spPr>
          <a:xfrm>
            <a:off x="1811989" y="578223"/>
            <a:ext cx="5990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эффекты интеграции ИИ - ассистента</a:t>
            </a:r>
            <a:endParaRPr lang="ru-RU" i="1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CEA96AD1-4370-B867-1FF1-C560321948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6559680"/>
              </p:ext>
            </p:extLst>
          </p:nvPr>
        </p:nvGraphicFramePr>
        <p:xfrm>
          <a:off x="484094" y="1021513"/>
          <a:ext cx="8377518" cy="3826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4654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81860-9D8E-AB78-15B1-2E0F276C8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212" y="0"/>
            <a:ext cx="4524787" cy="5143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3315" cy="5143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929" y="1894544"/>
            <a:ext cx="342323" cy="3375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011" y="2259808"/>
            <a:ext cx="316399" cy="31194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980" y="2593715"/>
            <a:ext cx="346523" cy="34164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879" y="2957322"/>
            <a:ext cx="356724" cy="35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19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97" y="1233378"/>
            <a:ext cx="3910123" cy="39101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820" y="1233378"/>
            <a:ext cx="3910122" cy="39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78842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for Business by Slidesgo">
  <a:themeElements>
    <a:clrScheme name="Simple Light">
      <a:dk1>
        <a:srgbClr val="191919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391</Words>
  <Application>Microsoft Office PowerPoint</Application>
  <PresentationFormat>Экран (16:9)</PresentationFormat>
  <Paragraphs>48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DM Sans</vt:lpstr>
      <vt:lpstr>Funnel Display</vt:lpstr>
      <vt:lpstr>OpenSymbol</vt:lpstr>
      <vt:lpstr>Symbol</vt:lpstr>
      <vt:lpstr>Times New Roman</vt:lpstr>
      <vt:lpstr>Wingdings</vt:lpstr>
      <vt:lpstr>Minimalist for Business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Веремеева Светлана Александровна</cp:lastModifiedBy>
  <cp:revision>33</cp:revision>
  <dcterms:modified xsi:type="dcterms:W3CDTF">2026-07-02T06:24:17Z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2026-06-30T06:17:16Z</dcterms:created>
  <dc:creator>Unknown Creator</dc:creator>
  <dc:description/>
  <dc:language>en-US</dc:language>
  <cp:lastModifiedBy>Unknown Creator</cp:lastModifiedBy>
  <dcterms:modified xsi:type="dcterms:W3CDTF">2026-06-30T06:17:16Z</dcterms:modified>
  <cp:revision>0</cp:revision>
  <dc:subject/>
  <dc:title>Untitled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es">
    <vt:r8>20</vt:r8>
  </property>
</Properties>
</file>